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64" r:id="rId5"/>
    <p:sldId id="259" r:id="rId6"/>
    <p:sldId id="260" r:id="rId7"/>
    <p:sldId id="261" r:id="rId8"/>
    <p:sldId id="262" r:id="rId9"/>
    <p:sldId id="266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21"/>
    <p:restoredTop sz="94694"/>
  </p:normalViewPr>
  <p:slideViewPr>
    <p:cSldViewPr snapToGrid="0">
      <p:cViewPr varScale="1">
        <p:scale>
          <a:sx n="63" d="100"/>
          <a:sy n="63" d="100"/>
        </p:scale>
        <p:origin x="184" y="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8B2B7-D7D0-A132-104D-8077D7AA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68C8E1-30D0-6066-7F1A-6AA871CD5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1D5AF-DA2A-266B-5F00-651CAB40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F8DA0-E5A5-199C-F6BF-6371EE25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1A23D-7368-F41D-DF66-2984A4CC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483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5FF17-E7D3-6E23-6022-7631C8DF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60D6A5-5BD5-C907-6936-7F0D03ECD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C893D-85B4-07B8-21CA-25196625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10448-B9E4-4599-3398-33BED7B2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1E58D-ED75-246B-3040-E59517FF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117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035031-0801-C9A4-8CCE-31328A95F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500A75-6988-393F-28ED-BDE58D8AF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509C4-9842-EC61-DD7A-1FF7BCEB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81485-4537-1430-F325-8BC72534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20561-5EF4-FA73-C66B-868D6B88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72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67B53-6E24-DE69-EF76-2544C2BF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AC4B4-7F2E-7C08-F0A0-629C30EE8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F40CD-FF8A-E221-759C-C067C860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4193B-93CF-96BF-F809-277CCDA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63F32-4D12-98BA-6F69-9F078517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07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2B0EA-CA10-05BC-BD62-167262C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10112-9394-0321-0206-FA4B15B0B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4EE32-30FF-978D-2B91-F428F926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BD0B8-73AA-5F8E-28D3-B63A14F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20D4-59F6-1718-1C59-64017AA1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79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F6E43-9CBB-5478-C1F4-5C5D2A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D39FC-D7BC-0194-019C-D4464A338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1B1C8B-633B-AFCD-17A8-2C327E692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B6CEA-1E03-785E-4E4D-5335E6A6D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023FB-BB1D-EF7E-8055-CEBD0ADB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1CC028-5C17-D9AC-DC81-BAA745AF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778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81864-C341-1B6D-22CD-B318E3F2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24C33-F4F0-6433-BFDE-FD1C290C7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D40EA-FFD1-1614-8A92-539F9D7F9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ABECB9-20E6-9303-8F60-7C7ECE736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78011-E457-6499-1E96-FCAFAC136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A240BC-9281-9C79-787E-AB5502C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54CA3E-334F-2837-56D6-F45FBAA2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57BD3-33AA-41CE-34F5-98E3556A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928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09FDE-B10E-38A1-1647-11B8D2E4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7895C7-325B-2C4E-95DA-2E184B2C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8E5EFB-B5B1-9635-4F19-CD2FB283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BF6706-2B9D-D298-DC5E-5A85A61E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94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0B0CD0-50E7-F0F3-D38D-C8E7BB37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73C070-454E-21A3-A2CB-7F6B5A57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6A298D-C233-599A-41D0-61283A9E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74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F03FE-9DFE-F092-48D0-DD2A4810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2451F-4F22-B1AC-175D-45EC4372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01342C-B032-4312-59DD-9B7927AEC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AFB32-4C3F-0BAC-8A42-17FDB1B9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38C43-CE4D-7DB9-9536-96210A10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6694D-BD80-9078-72E3-A42B13CA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276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A4255-5C9B-3473-3B26-A2C0D3D8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23D8AF-8A87-6A2B-E614-FA4BEE70A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6782A-C246-36B3-BF89-8D35DB09B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6D9FC-6F03-FE68-3548-47E057E6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9AD7F-7F78-852A-A320-F91C703A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4BEF20-0FE8-8B33-61A2-4756CD95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15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7FEA58-DD2B-4B6D-445D-AA726B85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9EE1C7-9C7B-2887-7EBA-F41989534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06910-3D1D-EB00-9488-60DF4DE28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D3A98-947D-5A48-9D90-B5BC77DFD251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757A5-58C0-9972-510C-11C1BAE2C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32817-842A-D1CD-5EC9-9F95B5175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12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C5F96-BFBD-6371-A449-05FD4860E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A#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F28510-E6F3-D3B3-0E18-674372021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2024.09.25~26 week04</a:t>
            </a:r>
          </a:p>
          <a:p>
            <a:r>
              <a:rPr kumimoji="1" lang="en-US" altLang="ko-KR" dirty="0"/>
              <a:t>Summary of System Concept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80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4E14B-36ED-9B86-32B4-808E6ED6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Separation of Control and Learning Unit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2BCB2-51C5-FCC6-9213-765698542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361792"/>
            <a:ext cx="5181600" cy="1815170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ko-KR" dirty="0"/>
              <a:t>Micro Controller</a:t>
            </a:r>
          </a:p>
          <a:p>
            <a:pPr algn="ctr"/>
            <a:r>
              <a:rPr kumimoji="1" lang="en-US" altLang="ko-KR" dirty="0"/>
              <a:t>Sensing</a:t>
            </a:r>
          </a:p>
          <a:p>
            <a:pPr algn="ctr"/>
            <a:r>
              <a:rPr kumimoji="1" lang="en-US" altLang="ko-KR" dirty="0"/>
              <a:t>Control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6D0681-102F-CE62-E789-090E3B6B1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361793"/>
            <a:ext cx="5181600" cy="1815170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ko-KR" dirty="0"/>
              <a:t>Raspberry Pi</a:t>
            </a:r>
          </a:p>
          <a:p>
            <a:pPr algn="ctr"/>
            <a:r>
              <a:rPr kumimoji="1" lang="en-US" altLang="ko-KR" dirty="0"/>
              <a:t>Video Record</a:t>
            </a:r>
          </a:p>
          <a:p>
            <a:pPr algn="ctr"/>
            <a:r>
              <a:rPr kumimoji="1" lang="en-US" altLang="ko-KR" dirty="0"/>
              <a:t>Video Processing</a:t>
            </a:r>
          </a:p>
        </p:txBody>
      </p:sp>
      <p:pic>
        <p:nvPicPr>
          <p:cNvPr id="8194" name="Picture 2" descr="Amazon.com: HiLetgo ESP-WROOM-32 ESP32 ESP-32D Development Board 2.4GHz  Dual-Mode WiFi + Bluetooth Dual Cores Microcontroller Processor Integrated  with Antenna RF AMP Filter AP STA for Arduino IDE : Electronics">
            <a:extLst>
              <a:ext uri="{FF2B5EF4-FFF2-40B4-BE49-F238E27FC236}">
                <a16:creationId xmlns:a16="http://schemas.microsoft.com/office/drawing/2014/main" id="{C7FB9B0C-BB0F-32F8-8595-B49FAD03B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82" b="80455" l="16455" r="91636">
                        <a14:foregroundMark x1="19182" y1="57818" x2="23000" y2="62545"/>
                        <a14:foregroundMark x1="16455" y1="57818" x2="17818" y2="63273"/>
                        <a14:foregroundMark x1="17182" y1="56364" x2="19545" y2="64636"/>
                        <a14:foregroundMark x1="38091" y1="77727" x2="39091" y2="77364"/>
                        <a14:foregroundMark x1="38818" y1="78000" x2="43909" y2="80455"/>
                        <a14:foregroundMark x1="55636" y1="20000" x2="70000" y2="19000"/>
                        <a14:foregroundMark x1="57364" y1="17909" x2="65909" y2="17636"/>
                        <a14:foregroundMark x1="58000" y1="16273" x2="65182" y2="14182"/>
                        <a14:foregroundMark x1="81727" y1="28273" x2="81364" y2="42364"/>
                        <a14:foregroundMark x1="81000" y1="27545" x2="81727" y2="42364"/>
                        <a14:foregroundMark x1="82000" y1="28909" x2="84818" y2="41273"/>
                        <a14:foregroundMark x1="88909" y1="34091" x2="91636" y2="38182"/>
                        <a14:foregroundMark x1="89273" y1="33364" x2="89273" y2="33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3" t="11667" r="7398" b="12006"/>
          <a:stretch/>
        </p:blipFill>
        <p:spPr bwMode="auto">
          <a:xfrm>
            <a:off x="2186825" y="1858004"/>
            <a:ext cx="2484350" cy="23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4FF9B6F7-4F39-C44B-9246-E21D2EA7B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0010" r="8225" b="14430"/>
          <a:stretch/>
        </p:blipFill>
        <p:spPr bwMode="auto">
          <a:xfrm>
            <a:off x="6777858" y="1741541"/>
            <a:ext cx="3970283" cy="26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71E87F8-9C5F-F0A2-583D-65813E3C38A2}"/>
              </a:ext>
            </a:extLst>
          </p:cNvPr>
          <p:cNvCxnSpPr>
            <a:stCxn id="8194" idx="3"/>
            <a:endCxn id="5" idx="1"/>
          </p:cNvCxnSpPr>
          <p:nvPr/>
        </p:nvCxnSpPr>
        <p:spPr>
          <a:xfrm>
            <a:off x="4671175" y="3026240"/>
            <a:ext cx="2106683" cy="2542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85AD63-591E-A2F9-4690-7F920057793C}"/>
              </a:ext>
            </a:extLst>
          </p:cNvPr>
          <p:cNvSpPr txBox="1"/>
          <p:nvPr/>
        </p:nvSpPr>
        <p:spPr>
          <a:xfrm>
            <a:off x="4458016" y="3152731"/>
            <a:ext cx="253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Wired Communication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31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FD92ABB-1F68-C103-7342-982A9883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Roles of the two Units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150A08A-C7C8-2EF6-5D26-90CC93DCF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altLang="ko-KR" dirty="0"/>
              <a:t>MCU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3C20B7C-601B-EEAB-D2F1-56D9B1E29B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altLang="ko-KR" dirty="0"/>
              <a:t>Sensing and Actuating</a:t>
            </a:r>
          </a:p>
          <a:p>
            <a:r>
              <a:rPr lang="en-US" altLang="ko-KR" dirty="0"/>
              <a:t>Weight-based neural network computation</a:t>
            </a:r>
          </a:p>
          <a:p>
            <a:r>
              <a:rPr lang="en-US" altLang="ko-KR" dirty="0"/>
              <a:t>Wired communication with the Video Processor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Power management of the Video Processor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0AFD1AB-8982-0022-189A-F649871A7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altLang="ko-KR" dirty="0"/>
              <a:t>Video Processor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F8A2943-4593-140C-A528-2F5A375426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r>
              <a:rPr lang="en-US" altLang="ko-KR" dirty="0"/>
              <a:t>Video Process</a:t>
            </a:r>
          </a:p>
          <a:p>
            <a:r>
              <a:rPr lang="en-US" altLang="ko-KR" dirty="0"/>
              <a:t>Video Record</a:t>
            </a:r>
          </a:p>
          <a:p>
            <a:r>
              <a:rPr lang="en-US" altLang="ko-KR" dirty="0"/>
              <a:t>Wired communication with the MCU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Modification of weights in the MCU</a:t>
            </a:r>
          </a:p>
          <a:p>
            <a:r>
              <a:rPr lang="en-US" altLang="ko-KR" dirty="0"/>
              <a:t>Video Processing while charging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74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15354-2C45-A31F-D97D-B1213047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Cold Start Problem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E9949-2C6B-0E4D-F326-429B5E37A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최초 구동 시 학습 데이터 부족으로 인한 정상 구동 이슈 발생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기존 사용 장치의 경우 충전 중 학습을 사용한 전원 이슈 관리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데이터 부족과 관련하여 즉각 피드백 프로세스 필요</a:t>
            </a:r>
          </a:p>
        </p:txBody>
      </p:sp>
    </p:spTree>
    <p:extLst>
      <p:ext uri="{BB962C8B-B14F-4D97-AF65-F5344CB8AC3E}">
        <p14:creationId xmlns:p14="http://schemas.microsoft.com/office/powerpoint/2010/main" val="1194059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FB8DC-8D94-2401-5CF5-BA88A140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0A4E47-AD29-3659-BD3E-DD7631A4A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491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CB969-2478-B026-EA25-8B344DC4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Sensors and Actuator in use</a:t>
            </a:r>
            <a:endParaRPr kumimoji="1" lang="ko-KR" altLang="en-US" dirty="0"/>
          </a:p>
        </p:txBody>
      </p:sp>
      <p:pic>
        <p:nvPicPr>
          <p:cNvPr id="6" name="내용 개체 틀 5" descr="교통, 유모차, 바퀴이(가) 표시된 사진&#10;&#10;자동 생성된 설명">
            <a:extLst>
              <a:ext uri="{FF2B5EF4-FFF2-40B4-BE49-F238E27FC236}">
                <a16:creationId xmlns:a16="http://schemas.microsoft.com/office/drawing/2014/main" id="{5936B471-1DD9-99C6-B305-397F4F217B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flipH="1">
            <a:off x="2064649" y="1825625"/>
            <a:ext cx="3590549" cy="4351338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4741CFD-1B91-DA7B-4558-6F8F43BF0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8" b="19735"/>
          <a:stretch/>
        </p:blipFill>
        <p:spPr bwMode="auto">
          <a:xfrm>
            <a:off x="8451947" y="4209505"/>
            <a:ext cx="2435826" cy="147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A029B29-022F-11E0-4539-F67B3FF27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2" t="20357" r="18373" b="13928"/>
          <a:stretch/>
        </p:blipFill>
        <p:spPr bwMode="auto">
          <a:xfrm>
            <a:off x="6316717" y="1690688"/>
            <a:ext cx="1660634" cy="166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디바이스마트,MCU보드/전자키트 &gt; 센서모듈 &gt; IMU/AHRS(9축 이상),SZH,MPU-9250 아두이노 9축 자이로 센서 모듈 GY-9250 [SZH-EK037],MPU-9150 센서의 업그레이드 버전 / 자이로, 가속도, 지자기 센서를 모두 포함한 MPU-9250 9축 기울기 센서 / Size : 15mm X 26mm">
            <a:extLst>
              <a:ext uri="{FF2B5EF4-FFF2-40B4-BE49-F238E27FC236}">
                <a16:creationId xmlns:a16="http://schemas.microsoft.com/office/drawing/2014/main" id="{B2F41BE6-7AEA-61FE-5090-FF99B2891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18438" r="10902" b="16112"/>
          <a:stretch/>
        </p:blipFill>
        <p:spPr bwMode="auto">
          <a:xfrm>
            <a:off x="9114099" y="2241167"/>
            <a:ext cx="2384217" cy="155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ll Effect Sensor Module at Rs 75 | Hall Effect Sensors in Mumbai | ID:  24208419388">
            <a:extLst>
              <a:ext uri="{FF2B5EF4-FFF2-40B4-BE49-F238E27FC236}">
                <a16:creationId xmlns:a16="http://schemas.microsoft.com/office/drawing/2014/main" id="{DD98E78C-3226-6429-AC65-44D435B91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 b="28431"/>
          <a:stretch/>
        </p:blipFill>
        <p:spPr bwMode="auto">
          <a:xfrm>
            <a:off x="5757648" y="5167312"/>
            <a:ext cx="2324808" cy="127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11EF78-A395-3BF4-C6C6-DE774611760D}"/>
              </a:ext>
            </a:extLst>
          </p:cNvPr>
          <p:cNvSpPr txBox="1"/>
          <p:nvPr/>
        </p:nvSpPr>
        <p:spPr>
          <a:xfrm>
            <a:off x="7438688" y="605620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Hall Effect Sensor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BF323-D834-4815-3BEB-268702B6BD17}"/>
              </a:ext>
            </a:extLst>
          </p:cNvPr>
          <p:cNvSpPr txBox="1"/>
          <p:nvPr/>
        </p:nvSpPr>
        <p:spPr>
          <a:xfrm>
            <a:off x="10433320" y="5222688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Electric Motor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51A359-C7BC-B219-146E-951745B5768D}"/>
              </a:ext>
            </a:extLst>
          </p:cNvPr>
          <p:cNvSpPr txBox="1"/>
          <p:nvPr/>
        </p:nvSpPr>
        <p:spPr>
          <a:xfrm>
            <a:off x="10503732" y="3351322"/>
            <a:ext cx="12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Gyroscope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6C415-1E06-810B-5E11-CE29B75CAFD5}"/>
              </a:ext>
            </a:extLst>
          </p:cNvPr>
          <p:cNvSpPr txBox="1"/>
          <p:nvPr/>
        </p:nvSpPr>
        <p:spPr>
          <a:xfrm>
            <a:off x="7982288" y="1823852"/>
            <a:ext cx="285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Pressure Mapping Sensor</a:t>
            </a:r>
            <a:endParaRPr kumimoji="1"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233FA9-EB0D-9697-D83A-436DDD9B5C8C}"/>
              </a:ext>
            </a:extLst>
          </p:cNvPr>
          <p:cNvCxnSpPr>
            <a:endCxn id="8" idx="1"/>
          </p:cNvCxnSpPr>
          <p:nvPr/>
        </p:nvCxnSpPr>
        <p:spPr>
          <a:xfrm>
            <a:off x="5097517" y="1923393"/>
            <a:ext cx="1219200" cy="59761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222FFAC-EF95-3770-DE98-0926481EF4A7}"/>
              </a:ext>
            </a:extLst>
          </p:cNvPr>
          <p:cNvCxnSpPr>
            <a:cxnSpLocks/>
          </p:cNvCxnSpPr>
          <p:nvPr/>
        </p:nvCxnSpPr>
        <p:spPr>
          <a:xfrm>
            <a:off x="4046527" y="3246546"/>
            <a:ext cx="506757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E9CB8F5-B038-B518-6BBB-C2C6F779327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108344" y="4870394"/>
            <a:ext cx="3343603" cy="774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4CAAF3-4BEB-8DBF-DC78-4848AC90D62F}"/>
              </a:ext>
            </a:extLst>
          </p:cNvPr>
          <p:cNvCxnSpPr>
            <a:cxnSpLocks/>
          </p:cNvCxnSpPr>
          <p:nvPr/>
        </p:nvCxnSpPr>
        <p:spPr>
          <a:xfrm>
            <a:off x="5097517" y="4870394"/>
            <a:ext cx="1219200" cy="8158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170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4CEFAA74-B37D-6287-7744-543A4A2DC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518" y="1333298"/>
            <a:ext cx="3123297" cy="22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E688ED-0B14-9324-A87B-CF2A75D1D239}"/>
              </a:ext>
            </a:extLst>
          </p:cNvPr>
          <p:cNvSpPr txBox="1"/>
          <p:nvPr/>
        </p:nvSpPr>
        <p:spPr>
          <a:xfrm>
            <a:off x="57304" y="3176318"/>
            <a:ext cx="200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Vision Processing</a:t>
            </a:r>
            <a:endParaRPr kumimoji="1"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3FCF9B-2FA5-7F19-CE74-4BFF28A7F366}"/>
              </a:ext>
            </a:extLst>
          </p:cNvPr>
          <p:cNvCxnSpPr>
            <a:cxnSpLocks/>
          </p:cNvCxnSpPr>
          <p:nvPr/>
        </p:nvCxnSpPr>
        <p:spPr>
          <a:xfrm flipH="1" flipV="1">
            <a:off x="2330534" y="2827283"/>
            <a:ext cx="1715993" cy="41926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4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2C172-CF2A-D439-F2C0-90BAFCCB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Powering - Battery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90BE00-ACC4-F1DF-99E4-5CE29034B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7310" y="1825625"/>
            <a:ext cx="7304690" cy="4351338"/>
          </a:xfrm>
        </p:spPr>
        <p:txBody>
          <a:bodyPr anchor="ctr"/>
          <a:lstStyle/>
          <a:p>
            <a:r>
              <a:rPr kumimoji="1" lang="en-US" altLang="ko-KR" dirty="0"/>
              <a:t>Over 12V, 10A</a:t>
            </a:r>
          </a:p>
          <a:p>
            <a:r>
              <a:rPr kumimoji="1" lang="en-US" altLang="ko-KR" dirty="0"/>
              <a:t>for</a:t>
            </a:r>
            <a:r>
              <a:rPr kumimoji="1" lang="ko-KR" altLang="en-US" dirty="0"/>
              <a:t> </a:t>
            </a:r>
            <a:r>
              <a:rPr kumimoji="1" lang="en-US" altLang="ko-KR" dirty="0"/>
              <a:t>Powering motor and Control Systems</a:t>
            </a:r>
            <a:endParaRPr kumimoji="1" lang="ko-KR" altLang="en-US" dirty="0"/>
          </a:p>
        </p:txBody>
      </p:sp>
      <p:pic>
        <p:nvPicPr>
          <p:cNvPr id="5122" name="Picture 2" descr="로케트 전동차 배터리 12V7A">
            <a:extLst>
              <a:ext uri="{FF2B5EF4-FFF2-40B4-BE49-F238E27FC236}">
                <a16:creationId xmlns:a16="http://schemas.microsoft.com/office/drawing/2014/main" id="{5FDB039D-E17A-E1AE-D9AB-BC5AFD819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875" r="94063">
                        <a14:foregroundMark x1="6875" y1="26875" x2="7500" y2="72344"/>
                        <a14:foregroundMark x1="90625" y1="33906" x2="94063" y2="45938"/>
                        <a14:foregroundMark x1="94063" y1="45938" x2="92031" y2="5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39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70CFA-F476-4436-F009-44B87DBC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Actuator - Electric Motor</a:t>
            </a:r>
            <a:endParaRPr kumimoji="1"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CC7712-F7F9-0ABF-C83B-1B33B29B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04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2 Wheel Skateboard Hoverboard Electric Skateboard Two Wheel - Two Wheel  Smart Balance Electric Scooter and Self Balancing Wheel price">
            <a:extLst>
              <a:ext uri="{FF2B5EF4-FFF2-40B4-BE49-F238E27FC236}">
                <a16:creationId xmlns:a16="http://schemas.microsoft.com/office/drawing/2014/main" id="{6F3FC11A-A07D-5668-C377-F84F73C51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b="24904"/>
          <a:stretch/>
        </p:blipFill>
        <p:spPr bwMode="auto">
          <a:xfrm>
            <a:off x="6168681" y="2510199"/>
            <a:ext cx="5185119" cy="297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3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DEC3C-BB44-A8B4-DB8D-BE582AF0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Sensor – Pressure Mapping Sensor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E1E1DB8-8765-272F-604A-AB296902DF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Pressure Mapping Sensor</a:t>
            </a:r>
          </a:p>
          <a:p>
            <a:pPr lvl="1"/>
            <a:r>
              <a:rPr lang="en-US" altLang="ko-KR" dirty="0"/>
              <a:t>FSR</a:t>
            </a:r>
          </a:p>
          <a:p>
            <a:pPr lvl="1"/>
            <a:r>
              <a:rPr lang="en-US" altLang="ko-KR" dirty="0" err="1"/>
              <a:t>Tekscan</a:t>
            </a:r>
            <a:endParaRPr lang="en-US" altLang="ko-KR" dirty="0"/>
          </a:p>
          <a:p>
            <a:pPr lvl="1"/>
            <a:r>
              <a:rPr lang="en-US" altLang="ko-KR" dirty="0" err="1"/>
              <a:t>Etc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89A6EF-67C9-835D-C281-8F84C2058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2" t="20357" r="18373" b="13928"/>
          <a:stretch/>
        </p:blipFill>
        <p:spPr bwMode="auto">
          <a:xfrm>
            <a:off x="1744662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ce Sensitive Resistor (FSR) and Seat Sensor Manufacturer- FSRTEK">
            <a:extLst>
              <a:ext uri="{FF2B5EF4-FFF2-40B4-BE49-F238E27FC236}">
                <a16:creationId xmlns:a16="http://schemas.microsoft.com/office/drawing/2014/main" id="{B4934203-9444-17FA-866A-E0C0D5C8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052" y1="46667" x2="64052" y2="46667"/>
                        <a14:foregroundMark x1="75163" y1="53333" x2="75163" y2="5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48" y="1842846"/>
            <a:ext cx="2508031" cy="8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5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9D686-EB61-4DB9-23BD-60ACEE20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Handle Pressure Sensing</a:t>
            </a:r>
            <a:endParaRPr kumimoji="1" lang="ko-KR" altLang="en-US" dirty="0"/>
          </a:p>
        </p:txBody>
      </p:sp>
      <p:pic>
        <p:nvPicPr>
          <p:cNvPr id="5" name="내용 개체 틀 5" descr="교통, 유모차, 바퀴이(가) 표시된 사진&#10;&#10;자동 생성된 설명">
            <a:extLst>
              <a:ext uri="{FF2B5EF4-FFF2-40B4-BE49-F238E27FC236}">
                <a16:creationId xmlns:a16="http://schemas.microsoft.com/office/drawing/2014/main" id="{BD857848-DAE1-1630-040A-32493D36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52" t="3" r="44094" b="89581"/>
          <a:stretch/>
        </p:blipFill>
        <p:spPr>
          <a:xfrm flipH="1">
            <a:off x="336331" y="4894908"/>
            <a:ext cx="4088525" cy="128205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F6742A7-4A82-9DF3-6C93-DF872720B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2" t="38017" r="18373" b="21817"/>
          <a:stretch/>
        </p:blipFill>
        <p:spPr bwMode="auto">
          <a:xfrm>
            <a:off x="599797" y="1825625"/>
            <a:ext cx="3306718" cy="202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더하기 7">
            <a:extLst>
              <a:ext uri="{FF2B5EF4-FFF2-40B4-BE49-F238E27FC236}">
                <a16:creationId xmlns:a16="http://schemas.microsoft.com/office/drawing/2014/main" id="{95AEB6AD-4FEA-D787-10A9-9465C44EAD84}"/>
              </a:ext>
            </a:extLst>
          </p:cNvPr>
          <p:cNvSpPr/>
          <p:nvPr/>
        </p:nvSpPr>
        <p:spPr>
          <a:xfrm>
            <a:off x="1853763" y="3981723"/>
            <a:ext cx="798786" cy="798786"/>
          </a:xfrm>
          <a:prstGeom prst="mathPlus">
            <a:avLst>
              <a:gd name="adj1" fmla="val 1299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73FF59-4032-3759-BCE7-9A3E38702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293" t="7960" r="8837" b="10794"/>
          <a:stretch/>
        </p:blipFill>
        <p:spPr>
          <a:xfrm>
            <a:off x="5031122" y="2491036"/>
            <a:ext cx="2944925" cy="279218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93F6B9F-6E5A-E180-32B1-53B5B79A4EC9}"/>
              </a:ext>
            </a:extLst>
          </p:cNvPr>
          <p:cNvCxnSpPr/>
          <p:nvPr/>
        </p:nvCxnSpPr>
        <p:spPr>
          <a:xfrm>
            <a:off x="3906515" y="3887130"/>
            <a:ext cx="112460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다채로움, 스크린샷, 양초, 예술이(가) 표시된 사진&#10;&#10;자동 생성된 설명">
            <a:extLst>
              <a:ext uri="{FF2B5EF4-FFF2-40B4-BE49-F238E27FC236}">
                <a16:creationId xmlns:a16="http://schemas.microsoft.com/office/drawing/2014/main" id="{B75AC83C-C927-9790-0A05-E7370E26A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655" y="2491036"/>
            <a:ext cx="2792188" cy="279218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F833635-2186-8317-C832-C9CC87B4C77E}"/>
              </a:ext>
            </a:extLst>
          </p:cNvPr>
          <p:cNvCxnSpPr>
            <a:cxnSpLocks/>
          </p:cNvCxnSpPr>
          <p:nvPr/>
        </p:nvCxnSpPr>
        <p:spPr>
          <a:xfrm>
            <a:off x="8126418" y="3887130"/>
            <a:ext cx="7968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2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48235-263B-6ABA-8593-0273C37F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Sensor - Gyroscope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3A4843-3D6C-D9BE-7833-697152AEF4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kumimoji="1" lang="en-US" altLang="ko-KR" dirty="0"/>
              <a:t>Gyroscope</a:t>
            </a:r>
          </a:p>
          <a:p>
            <a:pPr lvl="1"/>
            <a:r>
              <a:rPr kumimoji="1" lang="en-US" altLang="ko-KR" dirty="0"/>
              <a:t>BMI160</a:t>
            </a:r>
          </a:p>
          <a:p>
            <a:pPr lvl="1"/>
            <a:r>
              <a:rPr kumimoji="1" lang="en-US" altLang="ko-KR" dirty="0"/>
              <a:t>MPU-9250</a:t>
            </a:r>
          </a:p>
          <a:p>
            <a:pPr lvl="1"/>
            <a:r>
              <a:rPr kumimoji="1" lang="en-US" altLang="ko-KR" dirty="0" err="1"/>
              <a:t>Etc</a:t>
            </a:r>
            <a:r>
              <a:rPr kumimoji="1" lang="en-US" altLang="ko-KR" dirty="0"/>
              <a:t>…</a:t>
            </a:r>
          </a:p>
          <a:p>
            <a:r>
              <a:rPr kumimoji="1" lang="en-US" altLang="ko-KR" dirty="0"/>
              <a:t>Speed Estimation</a:t>
            </a:r>
          </a:p>
          <a:p>
            <a:r>
              <a:rPr kumimoji="1" lang="en-US" altLang="ko-KR" dirty="0"/>
              <a:t>Vehicle Tilt Measurement</a:t>
            </a:r>
            <a:endParaRPr kumimoji="1" lang="ko-KR" altLang="en-US" dirty="0"/>
          </a:p>
        </p:txBody>
      </p:sp>
      <p:pic>
        <p:nvPicPr>
          <p:cNvPr id="3074" name="Picture 2" descr="디바이스마트,MCU보드/전자키트 &gt; 센서모듈 &gt; IMU/AHRS(9축 이상),SZH,MPU-9250 아두이노 9축 자이로 센서 모듈 GY-9250 [SZH-EK037],MPU-9150 센서의 업그레이드 버전 / 자이로, 가속도, 지자기 센서를 모두 포함한 MPU-9250 9축 기울기 센서 / Size : 15mm X 26mm">
            <a:extLst>
              <a:ext uri="{FF2B5EF4-FFF2-40B4-BE49-F238E27FC236}">
                <a16:creationId xmlns:a16="http://schemas.microsoft.com/office/drawing/2014/main" id="{51A36C31-2974-AADA-02AE-559D7BE7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4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95CFE-103E-D114-BA92-5A6FB14D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Sensor – Hall Effect Sensor</a:t>
            </a:r>
            <a:endParaRPr kumimoji="1" lang="ko-KR" altLang="en-US" dirty="0"/>
          </a:p>
        </p:txBody>
      </p:sp>
      <p:pic>
        <p:nvPicPr>
          <p:cNvPr id="6" name="내용 개체 틀 5" descr="도표, 라인이(가) 표시된 사진&#10;&#10;자동 생성된 설명">
            <a:extLst>
              <a:ext uri="{FF2B5EF4-FFF2-40B4-BE49-F238E27FC236}">
                <a16:creationId xmlns:a16="http://schemas.microsoft.com/office/drawing/2014/main" id="{25004A32-AE71-0AFD-7C44-0790F7579A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43" b="95772" l="1063" r="98819">
                        <a14:foregroundMark x1="32822" y1="27907" x2="18654" y2="30550"/>
                        <a14:foregroundMark x1="18654" y1="30550" x2="11688" y2="44292"/>
                        <a14:foregroundMark x1="11688" y1="44292" x2="18300" y2="67125"/>
                        <a14:foregroundMark x1="18300" y1="67125" x2="28749" y2="75370"/>
                        <a14:foregroundMark x1="28749" y1="75370" x2="43625" y2="78753"/>
                        <a14:foregroundMark x1="43625" y1="78753" x2="57733" y2="77484"/>
                        <a14:foregroundMark x1="57733" y1="77484" x2="69540" y2="70296"/>
                        <a14:foregroundMark x1="69540" y1="70296" x2="76564" y2="58457"/>
                        <a14:foregroundMark x1="76564" y1="58457" x2="70425" y2="31290"/>
                        <a14:foregroundMark x1="70425" y1="31290" x2="59681" y2="23784"/>
                        <a14:foregroundMark x1="59681" y1="23784" x2="48524" y2="26744"/>
                        <a14:foregroundMark x1="48524" y1="26744" x2="37367" y2="39535"/>
                        <a14:foregroundMark x1="37367" y1="39535" x2="32822" y2="58140"/>
                        <a14:foregroundMark x1="32822" y1="58140" x2="38961" y2="81395"/>
                        <a14:foregroundMark x1="38961" y1="81395" x2="53424" y2="97146"/>
                        <a14:foregroundMark x1="53424" y1="97146" x2="66057" y2="98837"/>
                        <a14:foregroundMark x1="66057" y1="98837" x2="94392" y2="86681"/>
                        <a14:foregroundMark x1="94392" y1="86681" x2="97757" y2="55603"/>
                        <a14:foregroundMark x1="97757" y1="55603" x2="85006" y2="27590"/>
                        <a14:foregroundMark x1="85006" y1="27590" x2="71370" y2="18605"/>
                        <a14:foregroundMark x1="71370" y1="18605" x2="29575" y2="22622"/>
                        <a14:foregroundMark x1="29575" y1="22622" x2="16411" y2="34144"/>
                        <a14:foregroundMark x1="16411" y1="34144" x2="8973" y2="50106"/>
                        <a14:foregroundMark x1="8973" y1="50106" x2="12869" y2="76427"/>
                        <a14:foregroundMark x1="12869" y1="76427" x2="21960" y2="95772"/>
                        <a14:foregroundMark x1="21960" y1="95772" x2="50885" y2="61416"/>
                        <a14:foregroundMark x1="50885" y1="61416" x2="70602" y2="8668"/>
                        <a14:foregroundMark x1="70602" y1="8668" x2="16647" y2="19345"/>
                        <a14:foregroundMark x1="16647" y1="19345" x2="3778" y2="31818"/>
                        <a14:foregroundMark x1="3778" y1="31818" x2="1712" y2="77590"/>
                        <a14:foregroundMark x1="1712" y1="77590" x2="6316" y2="96829"/>
                        <a14:foregroundMark x1="6316" y1="96829" x2="59858" y2="93446"/>
                        <a14:foregroundMark x1="59858" y1="93446" x2="77745" y2="76744"/>
                        <a14:foregroundMark x1="77745" y1="76744" x2="78867" y2="55074"/>
                        <a14:foregroundMark x1="78867" y1="55074" x2="75502" y2="30550"/>
                        <a14:foregroundMark x1="75502" y1="30550" x2="69126" y2="13214"/>
                        <a14:foregroundMark x1="69126" y1="13214" x2="61393" y2="1691"/>
                        <a14:foregroundMark x1="61393" y1="1691" x2="20248" y2="61311"/>
                        <a14:foregroundMark x1="20248" y1="61311" x2="34652" y2="87632"/>
                        <a14:foregroundMark x1="34652" y1="87632" x2="65821" y2="93869"/>
                        <a14:foregroundMark x1="65821" y1="93869" x2="90673" y2="93552"/>
                        <a14:foregroundMark x1="90673" y1="93552" x2="19113" y2="6005"/>
                        <a14:foregroundMark x1="16025" y1="5717" x2="10567" y2="21247"/>
                        <a14:foregroundMark x1="10567" y1="21247" x2="12043" y2="41860"/>
                        <a14:foregroundMark x1="12043" y1="41860" x2="20366" y2="60148"/>
                        <a14:foregroundMark x1="20366" y1="60148" x2="46281" y2="72622"/>
                        <a14:foregroundMark x1="46281" y1="72622" x2="58560" y2="73679"/>
                        <a14:foregroundMark x1="58560" y1="73679" x2="78040" y2="71353"/>
                        <a14:foregroundMark x1="78040" y1="71353" x2="90673" y2="56554"/>
                        <a14:foregroundMark x1="90673" y1="56554" x2="89020" y2="36152"/>
                        <a14:foregroundMark x1="89020" y1="36152" x2="71311" y2="3066"/>
                        <a14:foregroundMark x1="71311" y1="3066" x2="2007" y2="33827"/>
                        <a14:foregroundMark x1="2007" y1="33827" x2="9504" y2="43763"/>
                        <a14:foregroundMark x1="9504" y1="43763" x2="20779" y2="49154"/>
                        <a14:foregroundMark x1="20779" y1="49154" x2="32586" y2="37315"/>
                        <a14:foregroundMark x1="32586" y1="37315" x2="33648" y2="33087"/>
                        <a14:foregroundMark x1="2589" y1="4462" x2="1476" y2="21670"/>
                        <a14:foregroundMark x1="1476" y1="21670" x2="3896" y2="37738"/>
                        <a14:foregroundMark x1="3896" y1="37738" x2="1830" y2="77907"/>
                        <a14:foregroundMark x1="1830" y1="77907" x2="9917" y2="90381"/>
                        <a14:foregroundMark x1="9917" y1="90381" x2="16352" y2="91121"/>
                        <a14:foregroundMark x1="9091" y1="64588" x2="2597" y2="76321"/>
                        <a14:foregroundMark x1="2597" y1="76321" x2="1063" y2="92706"/>
                        <a14:foregroundMark x1="1063" y1="92706" x2="14581" y2="95877"/>
                        <a14:foregroundMark x1="93684" y1="38478" x2="84947" y2="48943"/>
                        <a14:foregroundMark x1="84947" y1="48943" x2="83412" y2="66702"/>
                        <a14:foregroundMark x1="83412" y1="66702" x2="86187" y2="82875"/>
                        <a14:foregroundMark x1="86187" y1="82875" x2="93743" y2="95137"/>
                        <a14:foregroundMark x1="93743" y1="95137" x2="98878" y2="26110"/>
                        <a14:foregroundMark x1="98878" y1="26110" x2="92444" y2="23573"/>
                        <a14:foregroundMark x1="70543" y1="5074" x2="63518" y2="19662"/>
                        <a14:foregroundMark x1="63518" y1="19662" x2="64994" y2="41438"/>
                        <a14:foregroundMark x1="64994" y1="41438" x2="84475" y2="49577"/>
                        <a14:foregroundMark x1="84475" y1="49577" x2="98996" y2="41755"/>
                        <a14:foregroundMark x1="98996" y1="41755" x2="36482" y2="2643"/>
                        <a14:foregroundMark x1="36482" y1="2643" x2="38312" y2="22622"/>
                        <a14:foregroundMark x1="38312" y1="22622" x2="44628" y2="35624"/>
                        <a14:foregroundMark x1="44628" y1="35624" x2="54841" y2="43869"/>
                        <a14:foregroundMark x1="54841" y1="43869" x2="65880" y2="45349"/>
                        <a14:foregroundMark x1="2361" y1="7928" x2="36246" y2="9408"/>
                        <a14:backgroundMark x1="2007" y1="2854" x2="22373" y2="4757"/>
                        <a14:backgroundMark x1="22373" y1="4757" x2="31582" y2="2431"/>
                        <a14:backgroundMark x1="31582" y1="2431" x2="32172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538" y="4275690"/>
            <a:ext cx="3970310" cy="2217185"/>
          </a:xfrm>
        </p:spPr>
      </p:pic>
      <p:pic>
        <p:nvPicPr>
          <p:cNvPr id="4098" name="Picture 2" descr="Hall Effect Sensor Module at Rs 75 | Hall Effect Sensors in Mumbai | ID:  24208419388">
            <a:extLst>
              <a:ext uri="{FF2B5EF4-FFF2-40B4-BE49-F238E27FC236}">
                <a16:creationId xmlns:a16="http://schemas.microsoft.com/office/drawing/2014/main" id="{EBA7076C-B0EC-39F9-5AF0-6E4320CBD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 b="28431"/>
          <a:stretch/>
        </p:blipFill>
        <p:spPr bwMode="auto">
          <a:xfrm>
            <a:off x="1253331" y="1690688"/>
            <a:ext cx="4351338" cy="238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41B61C5-408B-7963-19C7-91ABA1951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670" y="1842650"/>
            <a:ext cx="5875050" cy="460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6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CC36D-2746-73B2-356E-C7F8D4F8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Video Processing</a:t>
            </a:r>
            <a:endParaRPr kumimoji="1" lang="ko-KR" altLang="en-US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53AB22D-75B6-6B48-BD97-797EC49D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4164"/>
            <a:ext cx="5888421" cy="3599635"/>
          </a:xfrm>
          <a:prstGeom prst="rect">
            <a:avLst/>
          </a:prstGeom>
        </p:spPr>
      </p:pic>
      <p:pic>
        <p:nvPicPr>
          <p:cNvPr id="8" name="그림 7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A33263CF-74E2-0768-9328-3B887FDE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095" y="646386"/>
            <a:ext cx="3036705" cy="55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94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176</Words>
  <Application>Microsoft Macintosh PowerPoint</Application>
  <PresentationFormat>와이드스크린</PresentationFormat>
  <Paragraphs>55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A#</vt:lpstr>
      <vt:lpstr>Sensors and Actuator in use</vt:lpstr>
      <vt:lpstr>Powering - Battery</vt:lpstr>
      <vt:lpstr>Actuator - Electric Motor</vt:lpstr>
      <vt:lpstr>Sensor – Pressure Mapping Sensor</vt:lpstr>
      <vt:lpstr>Handle Pressure Sensing</vt:lpstr>
      <vt:lpstr>Sensor - Gyroscope</vt:lpstr>
      <vt:lpstr>Sensor – Hall Effect Sensor</vt:lpstr>
      <vt:lpstr>Video Processing</vt:lpstr>
      <vt:lpstr>Separation of Control and Learning Unit</vt:lpstr>
      <vt:lpstr>The Roles of the two Units</vt:lpstr>
      <vt:lpstr>Cold Start Problem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이진성/임베디드시스템공학과</dc:creator>
  <cp:lastModifiedBy>이진성/임베디드시스템공학과</cp:lastModifiedBy>
  <cp:revision>8</cp:revision>
  <dcterms:created xsi:type="dcterms:W3CDTF">2024-09-21T08:51:07Z</dcterms:created>
  <dcterms:modified xsi:type="dcterms:W3CDTF">2024-09-23T05:47:27Z</dcterms:modified>
</cp:coreProperties>
</file>